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in the Middle Ages, 900-1300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Lisbon Cathedral, 1147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143000"/>
            <a:ext cx="42481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Lincoln Cathedral, 1311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Gothic Architecture at its Best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Perhaps the two most famous examples of medieval Gothic architecture are…</a:t>
            </a:r>
          </a:p>
          <a:p>
            <a:endParaRPr lang="en-US" dirty="0" smtClean="0"/>
          </a:p>
          <a:p>
            <a:r>
              <a:rPr lang="en-US" dirty="0" smtClean="0"/>
              <a:t>Westminster Abbey, London</a:t>
            </a:r>
          </a:p>
          <a:p>
            <a:r>
              <a:rPr lang="en-US" dirty="0" smtClean="0"/>
              <a:t>Cathedral of Notre Dame, Paris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105400" cy="68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-1"/>
            <a:ext cx="4442244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534400" cy="682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24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Manorialism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manor was an agricultural estate run by a lord and worked by peasants </a:t>
            </a:r>
          </a:p>
          <a:p>
            <a:pPr lvl="1"/>
            <a:r>
              <a:rPr lang="en-US" u="sng" dirty="0" smtClean="0"/>
              <a:t>Peasants tied to the land of a manor were called </a:t>
            </a:r>
            <a:r>
              <a:rPr lang="en-US" b="1" i="1" u="sng" dirty="0" smtClean="0">
                <a:solidFill>
                  <a:srgbClr val="00B050"/>
                </a:solidFill>
              </a:rPr>
              <a:t>SERFS</a:t>
            </a:r>
          </a:p>
          <a:p>
            <a:pPr lvl="1"/>
            <a:r>
              <a:rPr lang="en-US" dirty="0" smtClean="0"/>
              <a:t>By the ninth century 60% of the people of Western Europe were serfs</a:t>
            </a:r>
          </a:p>
          <a:p>
            <a:endParaRPr lang="en-US" b="1" i="1" dirty="0" smtClean="0"/>
          </a:p>
          <a:p>
            <a:r>
              <a:rPr lang="en-US" dirty="0" smtClean="0"/>
              <a:t>Serfs worked 3 days a week and paid rent by giving a share of their produce to the lord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Daily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Church played an important role in manorial life</a:t>
            </a:r>
          </a:p>
          <a:p>
            <a:pPr lvl="1"/>
            <a:r>
              <a:rPr lang="en-US" dirty="0" smtClean="0"/>
              <a:t>Serfs had over fifty holidays a year</a:t>
            </a:r>
          </a:p>
          <a:p>
            <a:endParaRPr lang="en-US" dirty="0" smtClean="0"/>
          </a:p>
          <a:p>
            <a:r>
              <a:rPr lang="en-US" u="sng" dirty="0" smtClean="0"/>
              <a:t>As trade returned, gold and silver coins replaced bartering </a:t>
            </a:r>
            <a:r>
              <a:rPr lang="en-US" b="1" i="1" u="sng" dirty="0" smtClean="0">
                <a:solidFill>
                  <a:srgbClr val="00B050"/>
                </a:solidFill>
              </a:rPr>
              <a:t>MONEY ECONOMY</a:t>
            </a:r>
            <a:endParaRPr lang="en-US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COMMERCIAL CAPITALISM</a:t>
            </a:r>
            <a:r>
              <a:rPr lang="en-US" b="1" u="sng" dirty="0" smtClean="0">
                <a:solidFill>
                  <a:srgbClr val="00B050"/>
                </a:solidFill>
              </a:rPr>
              <a:t>: </a:t>
            </a:r>
            <a:r>
              <a:rPr lang="en-US" u="sng" dirty="0" smtClean="0"/>
              <a:t>investing in trade and goods to create profits follows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Cities became the centers of trade where merchants could live and build warehouses</a:t>
            </a:r>
          </a:p>
          <a:p>
            <a:pPr lvl="1"/>
            <a:r>
              <a:rPr lang="en-US" dirty="0" smtClean="0"/>
              <a:t>Most cities were usually built alongside rivers</a:t>
            </a:r>
          </a:p>
          <a:p>
            <a:pPr lvl="1"/>
            <a:r>
              <a:rPr lang="en-US" dirty="0" smtClean="0"/>
              <a:t>Large cities had about 5,000 people</a:t>
            </a:r>
          </a:p>
          <a:p>
            <a:pPr lvl="1"/>
            <a:r>
              <a:rPr lang="en-US" dirty="0" smtClean="0"/>
              <a:t>In 1200, London had 30,000 people</a:t>
            </a:r>
          </a:p>
          <a:p>
            <a:pPr lvl="1"/>
            <a:r>
              <a:rPr lang="en-US" dirty="0" smtClean="0"/>
              <a:t>Venice, Milan, Naples, Florence, and Genoa had about 100,000 each</a:t>
            </a:r>
          </a:p>
          <a:p>
            <a:pPr lvl="1"/>
            <a:r>
              <a:rPr lang="en-US" dirty="0" smtClean="0"/>
              <a:t>But these were small compared to the Arabic cities of Damascus, Cairo, and Baghdad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en-US" u="sng" dirty="0"/>
              <a:t>By the 1200’s, the Catholic Church was the most powerful </a:t>
            </a:r>
            <a:r>
              <a:rPr lang="en-US" u="sng" dirty="0" smtClean="0"/>
              <a:t>force </a:t>
            </a:r>
            <a:r>
              <a:rPr lang="en-US" u="sng" dirty="0"/>
              <a:t>in </a:t>
            </a:r>
            <a:r>
              <a:rPr lang="en-US" u="sng" dirty="0" smtClean="0"/>
              <a:t>Europe</a:t>
            </a:r>
          </a:p>
          <a:p>
            <a:pPr lvl="1"/>
            <a:r>
              <a:rPr lang="en-US" dirty="0" smtClean="0"/>
              <a:t>Even kings had to answer to the power of the pope</a:t>
            </a:r>
          </a:p>
          <a:p>
            <a:pPr lvl="1"/>
            <a:r>
              <a:rPr lang="en-US" dirty="0" smtClean="0"/>
              <a:t>The land of central Italy even became known as “The Papal States”</a:t>
            </a:r>
          </a:p>
          <a:p>
            <a:pPr lvl="1"/>
            <a:r>
              <a:rPr lang="en-US" u="sng" dirty="0" smtClean="0"/>
              <a:t>Kings practice </a:t>
            </a:r>
            <a:r>
              <a:rPr lang="en-US" u="sng" dirty="0" smtClean="0">
                <a:solidFill>
                  <a:srgbClr val="00B050"/>
                </a:solidFill>
              </a:rPr>
              <a:t>LAY INVESTITURE</a:t>
            </a:r>
            <a:r>
              <a:rPr lang="en-US" u="sng" dirty="0"/>
              <a:t> </a:t>
            </a:r>
            <a:r>
              <a:rPr lang="en-US" u="sng" dirty="0" smtClean="0"/>
              <a:t>and try to place people loyal to them in church offices</a:t>
            </a:r>
          </a:p>
          <a:p>
            <a:pPr lvl="1"/>
            <a:r>
              <a:rPr lang="en-US" dirty="0" smtClean="0"/>
              <a:t>Popes would order bishops to refuse to offer sacraments as a way to exert pressure on kings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Don’t Cross the Boss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Anyone who defied the Church was readily labeled a heretic: someone who went against church teachings</a:t>
            </a:r>
          </a:p>
          <a:p>
            <a:r>
              <a:rPr lang="en-US" dirty="0" smtClean="0"/>
              <a:t>Dealing with heretics led to the </a:t>
            </a:r>
            <a:r>
              <a:rPr lang="en-US" b="1" i="1" dirty="0" smtClean="0">
                <a:solidFill>
                  <a:srgbClr val="00B050"/>
                </a:solidFill>
              </a:rPr>
              <a:t>INQUISITION</a:t>
            </a:r>
            <a:r>
              <a:rPr lang="en-US" dirty="0" smtClean="0"/>
              <a:t>: a special court who tried accused heretics</a:t>
            </a:r>
          </a:p>
          <a:p>
            <a:pPr lvl="1"/>
            <a:r>
              <a:rPr lang="en-US" dirty="0" smtClean="0"/>
              <a:t>Accused heretics were sometimes tortured until they confessed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Center for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Monasteries were places where students learned Roman law: today, we call them </a:t>
            </a:r>
            <a:r>
              <a:rPr lang="en-US" b="1" i="1" u="sng" dirty="0" smtClean="0"/>
              <a:t>UNIVERSITIES</a:t>
            </a:r>
          </a:p>
          <a:p>
            <a:pPr lvl="1"/>
            <a:r>
              <a:rPr lang="en-US" dirty="0" smtClean="0"/>
              <a:t>The University of Bologna, Italy is the oldest university in the world founded in 1088</a:t>
            </a:r>
          </a:p>
          <a:p>
            <a:pPr lvl="1"/>
            <a:r>
              <a:rPr lang="en-US" dirty="0" smtClean="0"/>
              <a:t>University of Oxford founded in 1096 is the oldest surviving university in the English-speaking world!</a:t>
            </a:r>
          </a:p>
          <a:p>
            <a:pPr lvl="1"/>
            <a:r>
              <a:rPr lang="en-US" dirty="0" smtClean="0"/>
              <a:t>Students studied the liberal arts: law, grammar, arithmetic, geometry, music, astronomy to earn a Bachelor of Arts and then a Master of Arts</a:t>
            </a:r>
          </a:p>
          <a:p>
            <a:pPr lvl="2"/>
            <a:r>
              <a:rPr lang="en-US" dirty="0" smtClean="0"/>
              <a:t>Students of Law, Medicine, and Theology could earn the </a:t>
            </a:r>
            <a:r>
              <a:rPr lang="en-US" i="1" dirty="0" err="1" smtClean="0"/>
              <a:t>Philosophiae</a:t>
            </a:r>
            <a:r>
              <a:rPr lang="en-US" i="1" dirty="0" smtClean="0"/>
              <a:t> Doctor</a:t>
            </a:r>
            <a:r>
              <a:rPr lang="en-US" dirty="0" smtClean="0"/>
              <a:t> and earn a Doctorate Degree</a:t>
            </a:r>
            <a:endParaRPr lang="en-US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 and Writing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Universities instructed in Latin, but in the 1100’s, literature moved away from Latin to </a:t>
            </a:r>
            <a:r>
              <a:rPr lang="en-US" b="1" i="1" dirty="0">
                <a:solidFill>
                  <a:srgbClr val="00B050"/>
                </a:solidFill>
              </a:rPr>
              <a:t>VERNACULAR</a:t>
            </a:r>
            <a:r>
              <a:rPr lang="en-US" dirty="0"/>
              <a:t>: the language used in a particular region</a:t>
            </a:r>
          </a:p>
          <a:p>
            <a:endParaRPr lang="en-US" dirty="0"/>
          </a:p>
        </p:txBody>
      </p:sp>
      <p:pic>
        <p:nvPicPr>
          <p:cNvPr id="1026" name="Picture 2" descr="http://static.comicvine.com/uploads/original/11119/111197909/4176917-8487536988-Dant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26464"/>
            <a:ext cx="4267200" cy="526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Middle Ages, some of the greatest examples of architecture was built in Europe: the great cathedral churches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Romanesque Architecture was inspired by semicircular arches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Gothic Architecture is defined by the pointed arch, </a:t>
            </a:r>
            <a:r>
              <a:rPr lang="en-US" dirty="0" smtClean="0"/>
              <a:t>ribbed vaults, and the flying buttress. </a:t>
            </a:r>
            <a:r>
              <a:rPr lang="en-US" smtClean="0"/>
              <a:t>(Sigh.)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2983</TotalTime>
  <Words>556</Words>
  <Application>Microsoft Office PowerPoint</Application>
  <PresentationFormat>On-screen Show (4:3)</PresentationFormat>
  <Paragraphs>57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Consolas</vt:lpstr>
      <vt:lpstr>Corbel</vt:lpstr>
      <vt:lpstr>Wingdings</vt:lpstr>
      <vt:lpstr>Wingdings 2</vt:lpstr>
      <vt:lpstr>Wingdings 3</vt:lpstr>
      <vt:lpstr>Default Theme</vt:lpstr>
      <vt:lpstr>Life in the Middle Ages, 900-1300</vt:lpstr>
      <vt:lpstr>Manorialism</vt:lpstr>
      <vt:lpstr>Daily Life</vt:lpstr>
      <vt:lpstr>Cities</vt:lpstr>
      <vt:lpstr>The Church</vt:lpstr>
      <vt:lpstr>Don’t Cross the Boss</vt:lpstr>
      <vt:lpstr>A Center for Learning</vt:lpstr>
      <vt:lpstr>Reading and Writing</vt:lpstr>
      <vt:lpstr>Architecture</vt:lpstr>
      <vt:lpstr>Lisbon Cathedral, 1147</vt:lpstr>
      <vt:lpstr>Lincoln Cathedral, 1311</vt:lpstr>
      <vt:lpstr>PowerPoint Presentation</vt:lpstr>
      <vt:lpstr>Gothic Architecture at its Best</vt:lpstr>
      <vt:lpstr>PowerPoint Presentation</vt:lpstr>
      <vt:lpstr>PowerPoint Presentation</vt:lpstr>
      <vt:lpstr>PowerPoint Presentation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 the Middle Ages, 900-1300</dc:title>
  <dc:creator>Lawrence Ashley Staten</dc:creator>
  <cp:lastModifiedBy>Lawrence Staten</cp:lastModifiedBy>
  <cp:revision>15</cp:revision>
  <dcterms:created xsi:type="dcterms:W3CDTF">2011-08-13T20:27:48Z</dcterms:created>
  <dcterms:modified xsi:type="dcterms:W3CDTF">2015-07-30T01:02:31Z</dcterms:modified>
</cp:coreProperties>
</file>